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handoutMasterIdLst>
    <p:handoutMasterId r:id="rId7"/>
  </p:handoutMasterIdLst>
  <p:sldIdLst>
    <p:sldId id="476" r:id="rId2"/>
    <p:sldId id="479" r:id="rId3"/>
    <p:sldId id="480" r:id="rId4"/>
    <p:sldId id="481" r:id="rId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D2E50095-1A49-466D-BD9A-D0C2843161DC}">
          <p14:sldIdLst>
            <p14:sldId id="278"/>
            <p14:sldId id="463"/>
            <p14:sldId id="464"/>
            <p14:sldId id="467"/>
            <p14:sldId id="477"/>
            <p14:sldId id="497"/>
            <p14:sldId id="476"/>
            <p14:sldId id="478"/>
            <p14:sldId id="479"/>
            <p14:sldId id="480"/>
            <p14:sldId id="481"/>
            <p14:sldId id="482"/>
            <p14:sldId id="483"/>
            <p14:sldId id="484"/>
            <p14:sldId id="485"/>
            <p14:sldId id="486"/>
            <p14:sldId id="487"/>
            <p14:sldId id="488"/>
            <p14:sldId id="492"/>
            <p14:sldId id="489"/>
            <p14:sldId id="490"/>
            <p14:sldId id="491"/>
            <p14:sldId id="493"/>
            <p14:sldId id="494"/>
            <p14:sldId id="495"/>
            <p14:sldId id="496"/>
          </p14:sldIdLst>
        </p14:section>
        <p14:section name="Раздел без заголовка" id="{5FCFFB7A-B3BB-47B0-A82B-B40F4F9295D1}">
          <p14:sldIdLst>
            <p14:sldId id="30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F2927"/>
    <a:srgbClr val="FF505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162" autoAdjust="0"/>
    <p:restoredTop sz="88400" autoAdjust="0"/>
  </p:normalViewPr>
  <p:slideViewPr>
    <p:cSldViewPr>
      <p:cViewPr varScale="1">
        <p:scale>
          <a:sx n="93" d="100"/>
          <a:sy n="93" d="100"/>
        </p:scale>
        <p:origin x="-3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1872" y="-90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5"/>
            <a:ext cx="2946351" cy="496175"/>
          </a:xfrm>
          <a:prstGeom prst="rect">
            <a:avLst/>
          </a:prstGeom>
        </p:spPr>
        <p:txBody>
          <a:bodyPr vert="horz" lIns="91727" tIns="45864" rIns="91727" bIns="4586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732" y="5"/>
            <a:ext cx="2946351" cy="496175"/>
          </a:xfrm>
          <a:prstGeom prst="rect">
            <a:avLst/>
          </a:prstGeom>
        </p:spPr>
        <p:txBody>
          <a:bodyPr vert="horz" lIns="91727" tIns="45864" rIns="91727" bIns="45864" rtlCol="0"/>
          <a:lstStyle>
            <a:lvl1pPr algn="r">
              <a:defRPr sz="1200"/>
            </a:lvl1pPr>
          </a:lstStyle>
          <a:p>
            <a:fld id="{FD646265-E986-4CBC-9F80-F5FD07DB0928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6" y="9430472"/>
            <a:ext cx="2946351" cy="496174"/>
          </a:xfrm>
          <a:prstGeom prst="rect">
            <a:avLst/>
          </a:prstGeom>
        </p:spPr>
        <p:txBody>
          <a:bodyPr vert="horz" lIns="91727" tIns="45864" rIns="91727" bIns="4586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732" y="9430472"/>
            <a:ext cx="2946351" cy="496174"/>
          </a:xfrm>
          <a:prstGeom prst="rect">
            <a:avLst/>
          </a:prstGeom>
        </p:spPr>
        <p:txBody>
          <a:bodyPr vert="horz" lIns="91727" tIns="45864" rIns="91727" bIns="45864" rtlCol="0" anchor="b"/>
          <a:lstStyle>
            <a:lvl1pPr algn="r">
              <a:defRPr sz="1200"/>
            </a:lvl1pPr>
          </a:lstStyle>
          <a:p>
            <a:fld id="{70E6F3D6-DA1C-475C-AAAF-973575D75F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7059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5659" cy="496414"/>
          </a:xfrm>
          <a:prstGeom prst="rect">
            <a:avLst/>
          </a:prstGeom>
        </p:spPr>
        <p:txBody>
          <a:bodyPr vert="horz" lIns="91727" tIns="45864" rIns="91727" bIns="4586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8" y="3"/>
            <a:ext cx="2945659" cy="496414"/>
          </a:xfrm>
          <a:prstGeom prst="rect">
            <a:avLst/>
          </a:prstGeom>
        </p:spPr>
        <p:txBody>
          <a:bodyPr vert="horz" lIns="91727" tIns="45864" rIns="91727" bIns="45864" rtlCol="0"/>
          <a:lstStyle>
            <a:lvl1pPr algn="r">
              <a:defRPr sz="1200"/>
            </a:lvl1pPr>
          </a:lstStyle>
          <a:p>
            <a:fld id="{CAC9EE12-1123-497F-B684-A70EFBED182F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7713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27" tIns="45864" rIns="91727" bIns="4586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1"/>
            <a:ext cx="5438140" cy="4467703"/>
          </a:xfrm>
          <a:prstGeom prst="rect">
            <a:avLst/>
          </a:prstGeom>
        </p:spPr>
        <p:txBody>
          <a:bodyPr vert="horz" lIns="91727" tIns="45864" rIns="91727" bIns="4586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5"/>
            <a:ext cx="2945659" cy="496414"/>
          </a:xfrm>
          <a:prstGeom prst="rect">
            <a:avLst/>
          </a:prstGeom>
        </p:spPr>
        <p:txBody>
          <a:bodyPr vert="horz" lIns="91727" tIns="45864" rIns="91727" bIns="4586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8" y="9430095"/>
            <a:ext cx="2945659" cy="496414"/>
          </a:xfrm>
          <a:prstGeom prst="rect">
            <a:avLst/>
          </a:prstGeom>
        </p:spPr>
        <p:txBody>
          <a:bodyPr vert="horz" lIns="91727" tIns="45864" rIns="91727" bIns="45864" rtlCol="0" anchor="b"/>
          <a:lstStyle>
            <a:lvl1pPr algn="r">
              <a:defRPr sz="1200"/>
            </a:lvl1pPr>
          </a:lstStyle>
          <a:p>
            <a:fld id="{020E2F09-4346-4314-94C6-FA582263FA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74961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E2F09-4346-4314-94C6-FA582263FAF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24608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E2F09-4346-4314-94C6-FA582263FAF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24608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E2F09-4346-4314-94C6-FA582263FAF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24608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E2F09-4346-4314-94C6-FA582263FAF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24608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22213-DCAA-49F2-9AD6-45BA4EECFDB6}" type="datetime1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1897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2040-0CCF-4BD4-A397-ABFC40AC3B84}" type="datetime1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846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7BD7C-279A-4BB2-85C3-B14FFE45373C}" type="datetime1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5805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B05F-4412-41EC-AFD2-5B798D5C95F3}" type="datetime1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506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8D81-957C-433D-BD2E-E871F850E4A3}" type="datetime1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0892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A981-D5FE-46B9-AD48-A7C11193C74C}" type="datetime1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59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DA95-24DA-41B2-91C5-9D3B20E805BD}" type="datetime1">
              <a:rPr lang="ru-RU" smtClean="0"/>
              <a:pPr/>
              <a:t>27.04.2016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590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8ECD-80DB-4A2A-B3E5-A0C787630B3B}" type="datetime1">
              <a:rPr lang="ru-RU" smtClean="0"/>
              <a:pPr/>
              <a:t>27.04.2016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5224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9E8C7-8A72-4528-9E05-ABED1CF188B5}" type="datetime1">
              <a:rPr lang="ru-RU" smtClean="0"/>
              <a:pPr/>
              <a:t>27.04.2016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2768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18E4-D401-4A50-8363-293E44954579}" type="datetime1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81032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2DEE-94FE-47BE-B79D-A3E5DEED4194}" type="datetime1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3972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E33FE-8F4D-4432-AA1C-C3511C65F0F1}" type="datetime1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9468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2"/>
            <a:ext cx="9144000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116632"/>
            <a:ext cx="9144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расчета величины среднемесячного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дохода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</a:t>
            </a: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99702756"/>
              </p:ext>
            </p:extLst>
          </p:nvPr>
        </p:nvGraphicFramePr>
        <p:xfrm>
          <a:off x="251520" y="1124743"/>
          <a:ext cx="8712967" cy="4842156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3380028"/>
                <a:gridCol w="1465528"/>
                <a:gridCol w="1918494"/>
                <a:gridCol w="1948917"/>
              </a:tblGrid>
              <a:tr h="79208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поддержки (процент)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поддержки в загородный лагерь (руб.)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поддержки в санаторный лагерь (руб.)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654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Малоимущие многодетные,</a:t>
                      </a:r>
                      <a:b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Малоимущие инвалиды,</a:t>
                      </a:r>
                      <a:b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Малоимущие СОП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17 152,59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23 557,68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947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Малоимущие, 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b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13 722,07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18 846,14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356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на 1 члена семьи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2 ПМ – менее 19 164 руб.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12 006,81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16 490,38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114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на 1 члена семьи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 до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ПМ – больше 19 164 руб. но меньше 28 746 руб.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5 145,78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7 067,30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947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на 1 члена семьи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ПМ – больше 28 746 руб.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каждого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1720644" y="6021288"/>
            <a:ext cx="7559824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прожиточного минимума в Пермском крае в среднем на душу населения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квартале 2015 года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b="1" dirty="0" smtClean="0">
                <a:solidFill>
                  <a:srgbClr val="6F292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9 582 рубля</a:t>
            </a:r>
            <a:endParaRPr lang="ru-RU" b="1" dirty="0">
              <a:solidFill>
                <a:srgbClr val="6F292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432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2"/>
            <a:ext cx="9144000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116632"/>
            <a:ext cx="9144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расчета величины среднемесячного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дохода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3645024"/>
            <a:ext cx="864096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 семьи не включаются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военнослужащие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проходящие военную службу по призыву в качестве сержантов, старшин, солдат или матросов, а также военнослужащие, обучающиеся в военных профессиональных организациях и не заключившие контракт о прохождении военной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службы,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отбывающие наказание в виде лишения свободы, лица, в отношении которых применена мера пресечения в виде заключения под стражу, а также лица, находящиеся на принудительном лечении по решению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суда,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80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находящиеся на полном государственном обеспечении.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780922" y="1358770"/>
            <a:ext cx="7344816" cy="2016224"/>
            <a:chOff x="755576" y="1124744"/>
            <a:chExt cx="7344816" cy="2016224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755576" y="2132856"/>
              <a:ext cx="2808312" cy="1008112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Родители</a:t>
              </a:r>
            </a:p>
            <a:p>
              <a:pPr algn="ctr"/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(мама + папа)</a:t>
              </a: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5652120" y="2168860"/>
              <a:ext cx="2448272" cy="936104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Дети (до 18 лет)</a:t>
              </a: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2137300" y="1124744"/>
              <a:ext cx="3384376" cy="612068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Состав семьи</a:t>
              </a:r>
              <a:endPara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Равно 5"/>
            <p:cNvSpPr/>
            <p:nvPr/>
          </p:nvSpPr>
          <p:spPr>
            <a:xfrm>
              <a:off x="5922671" y="1232756"/>
              <a:ext cx="576064" cy="504056"/>
            </a:xfrm>
            <a:prstGeom prst="mathEqual">
              <a:avLst/>
            </a:prstGeom>
            <a:effectLst>
              <a:softEdge rad="12700"/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" name="Плюс 8"/>
            <p:cNvSpPr/>
            <p:nvPr/>
          </p:nvSpPr>
          <p:spPr>
            <a:xfrm>
              <a:off x="4139952" y="2366882"/>
              <a:ext cx="864096" cy="702078"/>
            </a:xfrm>
            <a:prstGeom prst="mathPlus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="" xmlns:p14="http://schemas.microsoft.com/office/powerpoint/2010/main" val="264366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2"/>
            <a:ext cx="9144000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116632"/>
            <a:ext cx="9144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расчета величины среднемесячного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дохода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196752"/>
            <a:ext cx="84249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Учитываются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виды доходов, полученные каждым членом семьи в денежной форме:</a:t>
            </a:r>
          </a:p>
          <a:p>
            <a:pPr marL="285750" indent="-285750">
              <a:spcAft>
                <a:spcPts val="1200"/>
              </a:spcAft>
              <a:buClr>
                <a:schemeClr val="accent2">
                  <a:lumMod val="50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заработная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плата,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200"/>
              </a:spcAft>
              <a:buClr>
                <a:schemeClr val="accent2">
                  <a:lumMod val="50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вознаграждения по гражданско-правовым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договорам,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200"/>
              </a:spcAft>
              <a:buClr>
                <a:schemeClr val="accent2">
                  <a:lumMod val="50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предпринимательской, нотариальной, адвокатской деятельности и иной деятельности, носящей характер частной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практики,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200"/>
              </a:spcAft>
              <a:buClr>
                <a:schemeClr val="accent2">
                  <a:lumMod val="50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пенсии, компенсационные выплаты (кроме компенсационных выплат неработающим трудоспособным лицам, осуществляющим уход за нетрудоспособными гражданами) и дополнительное ежемесячное материальное обеспечение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пенсионеров,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200"/>
              </a:spcAft>
              <a:buClr>
                <a:schemeClr val="accent2">
                  <a:lumMod val="50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по безработице, материальная помощь и иные выплаты безработным гражданам.</a:t>
            </a:r>
          </a:p>
        </p:txBody>
      </p:sp>
    </p:spTree>
    <p:extLst>
      <p:ext uri="{BB962C8B-B14F-4D97-AF65-F5344CB8AC3E}">
        <p14:creationId xmlns="" xmlns:p14="http://schemas.microsoft.com/office/powerpoint/2010/main" val="327776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2"/>
            <a:ext cx="9144000" cy="687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116632"/>
            <a:ext cx="9144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расчета величины среднемесячного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дохода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027860"/>
            <a:ext cx="8712968" cy="2328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spcAft>
                <a:spcPts val="12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Совокупный ежемесячный доход семьи за расчетный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рассчитывается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формуле:</a:t>
            </a:r>
          </a:p>
          <a:p>
            <a:pPr>
              <a:spcAft>
                <a:spcPts val="1200"/>
              </a:spcAft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где: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совокупный ежемесячный доход семьи за расчетный период;</a:t>
            </a:r>
          </a:p>
          <a:p>
            <a:r>
              <a:rPr lang="ru-RU" b="1" dirty="0">
                <a:latin typeface="Times New Roman"/>
                <a:ea typeface="Calibri"/>
              </a:rPr>
              <a:t>Р</a:t>
            </a:r>
            <a:r>
              <a:rPr lang="ru-RU" b="1" baseline="-25000" dirty="0">
                <a:latin typeface="Times New Roman"/>
                <a:ea typeface="Calibri"/>
              </a:rPr>
              <a:t>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доходы одного родителя (отца) за расчетный период;</a:t>
            </a:r>
          </a:p>
          <a:p>
            <a:r>
              <a:rPr lang="ru-RU" b="1" dirty="0" smtClean="0">
                <a:latin typeface="Times New Roman"/>
                <a:ea typeface="Calibri"/>
              </a:rPr>
              <a:t>Р</a:t>
            </a:r>
            <a:r>
              <a:rPr lang="ru-RU" b="1" baseline="-25000" dirty="0" smtClean="0">
                <a:latin typeface="Times New Roman"/>
                <a:ea typeface="Calibri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доходы второго родителя (матери) за расчетный период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66533032"/>
              </p:ext>
            </p:extLst>
          </p:nvPr>
        </p:nvGraphicFramePr>
        <p:xfrm>
          <a:off x="3995936" y="1700808"/>
          <a:ext cx="1628130" cy="701040"/>
        </p:xfrm>
        <a:graphic>
          <a:graphicData uri="http://schemas.openxmlformats.org/drawingml/2006/table">
            <a:tbl>
              <a:tblPr firstRow="1" firstCol="1" bandRow="1"/>
              <a:tblGrid>
                <a:gridCol w="360040"/>
                <a:gridCol w="288032"/>
                <a:gridCol w="980058"/>
              </a:tblGrid>
              <a:tr h="30163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</a:rPr>
                        <a:t>Д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</a:rPr>
                        <a:t>=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</a:rPr>
                        <a:t>Р</a:t>
                      </a:r>
                      <a:r>
                        <a:rPr lang="ru-RU" sz="2000" b="1" baseline="-25000" dirty="0"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</a:rPr>
                        <a:t>+Р</a:t>
                      </a:r>
                      <a:r>
                        <a:rPr lang="ru-RU" sz="2000" b="1" baseline="-25000" dirty="0"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</a:rPr>
                        <a:t>12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251520" y="3454584"/>
            <a:ext cx="871296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среднемесячного дохода семьи для определения размера государственной поддержки на приобретение путевки в организации отдыха детей и их оздоровления осуществляется по формуле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ts val="2000"/>
              </a:lnSpc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среднемесячный доход семьи;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совокупный ежемесячный доход семьи за расчетный период;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количество членов семьи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73775071"/>
              </p:ext>
            </p:extLst>
          </p:nvPr>
        </p:nvGraphicFramePr>
        <p:xfrm>
          <a:off x="3995936" y="4428146"/>
          <a:ext cx="1728192" cy="792086"/>
        </p:xfrm>
        <a:graphic>
          <a:graphicData uri="http://schemas.openxmlformats.org/drawingml/2006/table">
            <a:tbl>
              <a:tblPr firstRow="1" firstCol="1" bandRow="1"/>
              <a:tblGrid>
                <a:gridCol w="792088"/>
                <a:gridCol w="288032"/>
                <a:gridCol w="648072"/>
              </a:tblGrid>
              <a:tr h="39604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СМД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=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Д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+mn-cs"/>
                        </a:rPr>
                        <a:t>К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1220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10166</TotalTime>
  <Words>385</Words>
  <Application>Microsoft Office PowerPoint</Application>
  <PresentationFormat>Экран (4:3)</PresentationFormat>
  <Paragraphs>72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Меры социальной помощи и поддержки отдельным категориям граждан Пермского края</dc:title>
  <dc:creator>Некрасова Гульнара Рафаиловна</dc:creator>
  <cp:lastModifiedBy>Tbelova</cp:lastModifiedBy>
  <cp:revision>914</cp:revision>
  <cp:lastPrinted>2016-03-29T04:39:50Z</cp:lastPrinted>
  <dcterms:modified xsi:type="dcterms:W3CDTF">2016-04-27T05:05:51Z</dcterms:modified>
</cp:coreProperties>
</file>